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5"/>
    <p:sldMasterId id="2147483737" r:id="rId6"/>
  </p:sldMasterIdLst>
  <p:notesMasterIdLst>
    <p:notesMasterId r:id="rId20"/>
  </p:notesMasterIdLst>
  <p:handoutMasterIdLst>
    <p:handoutMasterId r:id="rId21"/>
  </p:handoutMasterIdLst>
  <p:sldIdLst>
    <p:sldId id="381" r:id="rId7"/>
    <p:sldId id="385" r:id="rId8"/>
    <p:sldId id="386" r:id="rId9"/>
    <p:sldId id="388" r:id="rId10"/>
    <p:sldId id="387" r:id="rId11"/>
    <p:sldId id="389" r:id="rId12"/>
    <p:sldId id="390" r:id="rId13"/>
    <p:sldId id="391" r:id="rId14"/>
    <p:sldId id="392" r:id="rId15"/>
    <p:sldId id="393" r:id="rId16"/>
    <p:sldId id="394" r:id="rId17"/>
    <p:sldId id="395" r:id="rId18"/>
    <p:sldId id="39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ciardi, Zachary 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86499" autoAdjust="0"/>
  </p:normalViewPr>
  <p:slideViewPr>
    <p:cSldViewPr snapToGrid="0">
      <p:cViewPr varScale="1">
        <p:scale>
          <a:sx n="77" d="100"/>
          <a:sy n="77" d="100"/>
        </p:scale>
        <p:origin x="1474" y="62"/>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5/9/2018</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15724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5/9/2018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377701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guide for the Lead Applicant Manager Role. Please note that the </a:t>
            </a:r>
            <a:r>
              <a:rPr lang="en-US" sz="1200" kern="1200" dirty="0" smtClean="0">
                <a:solidFill>
                  <a:schemeClr val="tx1"/>
                </a:solidFill>
                <a:effectLst/>
                <a:latin typeface="Arial" pitchFamily="34" charset="0"/>
                <a:ea typeface="+mn-ea"/>
                <a:cs typeface="+mn-cs"/>
              </a:rPr>
              <a:t>Applicant Manager Tool is available by invitation only</a:t>
            </a:r>
            <a:r>
              <a:rPr lang="en-US" baseline="0" dirty="0" smtClean="0"/>
              <a:t>, and the Lead team must be contacted to activate this role for the 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Slides 2-8 will be a closer look at the features of the Applicant Manager role. Slides 9-13 will outline the process of submitting an Individual application and using a payment code to pay for the application.</a:t>
            </a:r>
          </a:p>
        </p:txBody>
      </p:sp>
    </p:spTree>
    <p:extLst>
      <p:ext uri="{BB962C8B-B14F-4D97-AF65-F5344CB8AC3E}">
        <p14:creationId xmlns:p14="http://schemas.microsoft.com/office/powerpoint/2010/main" val="28600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there they will be taken to CDX and asked to log in or register a new account. If they already</a:t>
            </a:r>
            <a:r>
              <a:rPr lang="en-US" baseline="0" dirty="0" smtClean="0"/>
              <a:t> have an account they should log in by entering their username and password. </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255433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user will be taken to the Account Information Page. They will enter their account information as well as their passport photograph. </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356477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the "Submit” button and the user is taken to the Discipline</a:t>
            </a:r>
            <a:r>
              <a:rPr lang="en-US" baseline="0" dirty="0" smtClean="0"/>
              <a:t> Page. Here they can enter their discipline information.</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319195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user clicks the “Submit” button</a:t>
            </a:r>
            <a:r>
              <a:rPr lang="en-US" baseline="0" dirty="0" smtClean="0"/>
              <a:t> and is taken to the Review and Payment Page. Here they can review their information and submit payment. To submit using a payment code, the user must select the “Submit Using Payment Code” radio button. Here they must enter their name and their given payment code. The user </a:t>
            </a:r>
            <a:r>
              <a:rPr lang="en-US" baseline="0" smtClean="0"/>
              <a:t>then clicks </a:t>
            </a:r>
            <a:r>
              <a:rPr lang="en-US" baseline="0" dirty="0" smtClean="0"/>
              <a:t>to sign the certification and clicks the ‘’Sign and Pay” button to submit their application. The account associated with the payment code will be charged.</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162959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Applicant Manager</a:t>
            </a:r>
            <a:r>
              <a:rPr lang="en-US" baseline="0" dirty="0" smtClean="0"/>
              <a:t> Role is only accessible to users who have been granted access. It can be accessed through the MyCDX Page. </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370043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you</a:t>
            </a:r>
            <a:r>
              <a:rPr lang="en-US" baseline="0" dirty="0" smtClean="0"/>
              <a:t> access the Applicant Manager Role from the Home Page, your recent transactions and funds are displayed.</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79851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on the “Payment Codes” tab to access the Payment Codes Page. Here you can create new payment codes using the “Add New Code” button. You can also expire the payment codes using the “Expire” button. Individual users would be able to use the payment codes until they expire.</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30578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the “Applicant Managers” tab to access the Applicant Managers Page. Here</a:t>
            </a:r>
            <a:r>
              <a:rPr lang="en-US" baseline="0" dirty="0" smtClean="0"/>
              <a:t> you can view the other applicant managers that are associated with your account and elect whether or not you would like to receive emails. You will receive emails whenever an applicant manager adds funds or an individual user uses a payment code.</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a:t>
            </a:fld>
            <a:endParaRPr lang="en-US" dirty="0"/>
          </a:p>
        </p:txBody>
      </p:sp>
    </p:spTree>
    <p:extLst>
      <p:ext uri="{BB962C8B-B14F-4D97-AF65-F5344CB8AC3E}">
        <p14:creationId xmlns:p14="http://schemas.microsoft.com/office/powerpoint/2010/main" val="175885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the “Add Funds” tab to access the Add Funds Page. Here</a:t>
            </a:r>
            <a:r>
              <a:rPr lang="en-US" baseline="0" dirty="0" smtClean="0"/>
              <a:t> you can add funds to your account which will be charged when a payment code is used. </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a:t>
            </a:fld>
            <a:endParaRPr lang="en-US" dirty="0"/>
          </a:p>
        </p:txBody>
      </p:sp>
    </p:spTree>
    <p:extLst>
      <p:ext uri="{BB962C8B-B14F-4D97-AF65-F5344CB8AC3E}">
        <p14:creationId xmlns:p14="http://schemas.microsoft.com/office/powerpoint/2010/main" val="96939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the “Payment History” tab to access the Payment</a:t>
            </a:r>
            <a:r>
              <a:rPr lang="en-US" baseline="0" dirty="0" smtClean="0"/>
              <a:t> History</a:t>
            </a:r>
            <a:r>
              <a:rPr lang="en-US" dirty="0" smtClean="0"/>
              <a:t> Page. Here</a:t>
            </a:r>
            <a:r>
              <a:rPr lang="en-US" baseline="0" dirty="0" smtClean="0"/>
              <a:t> you can view all payments that have been made in your account whether funds were added or removed.</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138457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payment</a:t>
            </a:r>
            <a:r>
              <a:rPr lang="en-US" baseline="0" dirty="0" smtClean="0"/>
              <a:t> number link tab</a:t>
            </a:r>
            <a:r>
              <a:rPr lang="en-US" dirty="0" smtClean="0"/>
              <a:t> to access the Payment Details Page. Here</a:t>
            </a:r>
            <a:r>
              <a:rPr lang="en-US" baseline="0" dirty="0" smtClean="0"/>
              <a:t> you can view the applications that used the payment.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a:t>
            </a:fld>
            <a:endParaRPr lang="en-US" dirty="0"/>
          </a:p>
        </p:txBody>
      </p:sp>
    </p:spTree>
    <p:extLst>
      <p:ext uri="{BB962C8B-B14F-4D97-AF65-F5344CB8AC3E}">
        <p14:creationId xmlns:p14="http://schemas.microsoft.com/office/powerpoint/2010/main" val="10163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the public site where individual users can access the individual application. They can enter a new initial application by selecting “no” and clicking the “Enter New Application” button. If they wish to recertify, request a replacement, or amend their certificate they will have to search for their certification using the search criteria.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https://cfpub.epa.gov/flpp/pub/index.cfm?do=main.individualSearch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4163859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51587" y="4189208"/>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49439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7908343" y="6499157"/>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7819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3069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
        <p:nvSpPr>
          <p:cNvPr id="13" name="Slide Number Placeholder 5"/>
          <p:cNvSpPr>
            <a:spLocks noGrp="1"/>
          </p:cNvSpPr>
          <p:nvPr>
            <p:ph type="sldNum" sz="quarter" idx="12"/>
          </p:nvPr>
        </p:nvSpPr>
        <p:spPr>
          <a:xfrm>
            <a:off x="7908343" y="6384206"/>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14684895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79083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340005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7908343" y="6387842"/>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4976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79210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2509697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8024048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0501498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
        <p:nvSpPr>
          <p:cNvPr id="6" name="Slide Number Placeholder 5"/>
          <p:cNvSpPr>
            <a:spLocks noGrp="1"/>
          </p:cNvSpPr>
          <p:nvPr>
            <p:ph type="sldNum" sz="quarter" idx="12"/>
          </p:nvPr>
        </p:nvSpPr>
        <p:spPr>
          <a:xfrm>
            <a:off x="8111304" y="62874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19487840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36539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6952475"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40031286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553200" y="6400800"/>
            <a:ext cx="2247900" cy="114300"/>
          </a:xfrm>
          <a:prstGeom prst="rect">
            <a:avLst/>
          </a:prstGeom>
        </p:spPr>
        <p:txBody>
          <a:bodyPr/>
          <a:lstStyle>
            <a:lvl1pPr>
              <a:defRPr/>
            </a:lvl1pPr>
          </a:lstStyle>
          <a:p>
            <a:fld id="{3FA32339-AAD9-41B6-95C1-5E9E9EA684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5428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10"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11"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pic>
        <p:nvPicPr>
          <p:cNvPr id="12"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14" name="Picture 1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22110" y="4188447"/>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3993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3322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176660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4"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8312135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1016698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1889757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1612465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5"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6" name="Picture 5" descr="&lt;IGNORE&gt;&#10;"/>
          <p:cNvPicPr>
            <a:picLocks noChangeAspect="1"/>
          </p:cNvPicPr>
          <p:nvPr userDrawn="1"/>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0858950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8"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9" name="Picture 7" descr="bg_connectors.png &lt;IGNORE&gt;"/>
          <p:cNvPicPr>
            <a:picLocks noChangeAspect="1"/>
          </p:cNvPicPr>
          <p:nvPr userDrawn="1"/>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7672070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Slide Number Placeholder 5"/>
          <p:cNvSpPr>
            <a:spLocks noGrp="1"/>
          </p:cNvSpPr>
          <p:nvPr>
            <p:ph type="sldNum" sz="quarter" idx="12"/>
          </p:nvPr>
        </p:nvSpPr>
        <p:spPr>
          <a:xfrm>
            <a:off x="7058492" y="6575264"/>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7148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449425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2134963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pic>
        <p:nvPicPr>
          <p:cNvPr id="6"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Tree>
    <p:extLst>
      <p:ext uri="{BB962C8B-B14F-4D97-AF65-F5344CB8AC3E}">
        <p14:creationId xmlns:p14="http://schemas.microsoft.com/office/powerpoint/2010/main" val="19892916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469783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pic>
        <p:nvPicPr>
          <p:cNvPr id="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56481201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6"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373369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pic>
        <p:nvPicPr>
          <p:cNvPr id="3"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6183795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432616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3"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Tree>
    <p:extLst>
      <p:ext uri="{BB962C8B-B14F-4D97-AF65-F5344CB8AC3E}">
        <p14:creationId xmlns:p14="http://schemas.microsoft.com/office/powerpoint/2010/main" val="8950973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18630" y="4194691"/>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76780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36385226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7763595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1"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302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7045240"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252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5" name="Slide Number Placeholder 5"/>
          <p:cNvSpPr>
            <a:spLocks noGrp="1"/>
          </p:cNvSpPr>
          <p:nvPr>
            <p:ph type="sldNum" sz="quarter" idx="12"/>
          </p:nvPr>
        </p:nvSpPr>
        <p:spPr>
          <a:xfrm>
            <a:off x="7018736"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5264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426208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1163377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1058388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71879086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p:txBody>
          <a:bodyPr/>
          <a:lstStyle/>
          <a:p>
            <a:r>
              <a:rPr lang="en-US" altLang="en-US" dirty="0" smtClean="0"/>
              <a:t>Lead User Guide:</a:t>
            </a:r>
            <a:br>
              <a:rPr lang="en-US" altLang="en-US" dirty="0" smtClean="0"/>
            </a:br>
            <a:r>
              <a:rPr lang="en-US" altLang="en-US" dirty="0" smtClean="0"/>
              <a:t>Applicant Manager</a:t>
            </a:r>
            <a:endParaRPr lang="en-US" altLang="en-US" dirty="0"/>
          </a:p>
        </p:txBody>
      </p:sp>
      <p:sp>
        <p:nvSpPr>
          <p:cNvPr id="28674" name="Rectangle 6"/>
          <p:cNvSpPr>
            <a:spLocks noGrp="1" noChangeArrowheads="1"/>
          </p:cNvSpPr>
          <p:nvPr>
            <p:ph type="subTitle" idx="1"/>
          </p:nvPr>
        </p:nvSpPr>
        <p:spPr>
          <a:xfrm>
            <a:off x="447675" y="5779008"/>
            <a:ext cx="1978533" cy="195072"/>
          </a:xfrm>
        </p:spPr>
        <p:txBody>
          <a:bodyPr>
            <a:normAutofit lnSpcReduction="10000"/>
          </a:bodyPr>
          <a:lstStyle/>
          <a:p>
            <a:r>
              <a:rPr lang="en-US" dirty="0" smtClean="0"/>
              <a:t>Updated: </a:t>
            </a:r>
            <a:r>
              <a:rPr lang="en-US" dirty="0" smtClean="0"/>
              <a:t>05/11/2018</a:t>
            </a:r>
            <a:endParaRPr lang="en-US" dirty="0" smtClean="0"/>
          </a:p>
          <a:p>
            <a:endParaRPr lang="en-US" dirty="0"/>
          </a:p>
        </p:txBody>
      </p:sp>
    </p:spTree>
    <p:extLst>
      <p:ext uri="{BB962C8B-B14F-4D97-AF65-F5344CB8AC3E}">
        <p14:creationId xmlns:p14="http://schemas.microsoft.com/office/powerpoint/2010/main" val="3568663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CDX Login Page</a:t>
            </a:r>
            <a:endParaRPr lang="en-US" dirty="0"/>
          </a:p>
        </p:txBody>
      </p:sp>
      <p:sp>
        <p:nvSpPr>
          <p:cNvPr id="2" name="Slide Number Placeholder 1"/>
          <p:cNvSpPr>
            <a:spLocks noGrp="1"/>
          </p:cNvSpPr>
          <p:nvPr>
            <p:ph type="sldNum" sz="quarter" idx="12"/>
          </p:nvPr>
        </p:nvSpPr>
        <p:spPr/>
        <p:txBody>
          <a:bodyPr/>
          <a:lstStyle/>
          <a:p>
            <a:fld id="{525A3C56-E491-49B2-93F3-63532DF516BC}" type="slidenum">
              <a:rPr lang="en-US" smtClean="0"/>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078" y="870913"/>
            <a:ext cx="6588318" cy="5645177"/>
          </a:xfrm>
          <a:prstGeom prst="rect">
            <a:avLst/>
          </a:prstGeom>
        </p:spPr>
      </p:pic>
    </p:spTree>
    <p:extLst>
      <p:ext uri="{BB962C8B-B14F-4D97-AF65-F5344CB8AC3E}">
        <p14:creationId xmlns:p14="http://schemas.microsoft.com/office/powerpoint/2010/main" val="65263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Individual Application Page</a:t>
            </a:r>
            <a:endParaRPr lang="en-US" dirty="0"/>
          </a:p>
        </p:txBody>
      </p:sp>
      <p:sp>
        <p:nvSpPr>
          <p:cNvPr id="2" name="Slide Number Placeholder 1"/>
          <p:cNvSpPr>
            <a:spLocks noGrp="1"/>
          </p:cNvSpPr>
          <p:nvPr>
            <p:ph type="sldNum" sz="quarter" idx="12"/>
          </p:nvPr>
        </p:nvSpPr>
        <p:spPr/>
        <p:txBody>
          <a:bodyPr/>
          <a:lstStyle/>
          <a:p>
            <a:fld id="{525A3C56-E491-49B2-93F3-63532DF516BC}" type="slidenum">
              <a:rPr lang="en-US" smtClean="0"/>
              <a:pPr/>
              <a:t>11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376" y="890133"/>
            <a:ext cx="5077721" cy="5641030"/>
          </a:xfrm>
          <a:prstGeom prst="rect">
            <a:avLst/>
          </a:prstGeom>
        </p:spPr>
      </p:pic>
    </p:spTree>
    <p:extLst>
      <p:ext uri="{BB962C8B-B14F-4D97-AF65-F5344CB8AC3E}">
        <p14:creationId xmlns:p14="http://schemas.microsoft.com/office/powerpoint/2010/main" val="382065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Individual Application Page</a:t>
            </a:r>
          </a:p>
        </p:txBody>
      </p:sp>
      <p:sp>
        <p:nvSpPr>
          <p:cNvPr id="2" name="Slide Number Placeholder 1"/>
          <p:cNvSpPr>
            <a:spLocks noGrp="1"/>
          </p:cNvSpPr>
          <p:nvPr>
            <p:ph type="sldNum" sz="quarter" idx="12"/>
          </p:nvPr>
        </p:nvSpPr>
        <p:spPr/>
        <p:txBody>
          <a:bodyPr/>
          <a:lstStyle/>
          <a:p>
            <a:fld id="{525A3C56-E491-49B2-93F3-63532DF516BC}" type="slidenum">
              <a:rPr lang="en-US" smtClean="0"/>
              <a:pP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66" y="967183"/>
            <a:ext cx="6561942" cy="5563980"/>
          </a:xfrm>
          <a:prstGeom prst="rect">
            <a:avLst/>
          </a:prstGeom>
        </p:spPr>
      </p:pic>
    </p:spTree>
    <p:extLst>
      <p:ext uri="{BB962C8B-B14F-4D97-AF65-F5344CB8AC3E}">
        <p14:creationId xmlns:p14="http://schemas.microsoft.com/office/powerpoint/2010/main" val="2269991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Individual Application </a:t>
            </a:r>
            <a:r>
              <a:rPr lang="en-US" dirty="0" smtClean="0"/>
              <a:t>Payment</a:t>
            </a:r>
            <a:endParaRPr lang="en-US" dirty="0"/>
          </a:p>
        </p:txBody>
      </p:sp>
      <p:sp>
        <p:nvSpPr>
          <p:cNvPr id="2" name="Slide Number Placeholder 1"/>
          <p:cNvSpPr>
            <a:spLocks noGrp="1"/>
          </p:cNvSpPr>
          <p:nvPr>
            <p:ph type="sldNum" sz="quarter" idx="12"/>
          </p:nvPr>
        </p:nvSpPr>
        <p:spPr/>
        <p:txBody>
          <a:bodyPr/>
          <a:lstStyle/>
          <a:p>
            <a:fld id="{525A3C56-E491-49B2-93F3-63532DF516BC}" type="slidenum">
              <a:rPr lang="en-US" smtClean="0"/>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552" y="1435308"/>
            <a:ext cx="5833369" cy="3891667"/>
          </a:xfrm>
          <a:prstGeom prst="rect">
            <a:avLst/>
          </a:prstGeom>
        </p:spPr>
      </p:pic>
    </p:spTree>
    <p:extLst>
      <p:ext uri="{BB962C8B-B14F-4D97-AF65-F5344CB8AC3E}">
        <p14:creationId xmlns:p14="http://schemas.microsoft.com/office/powerpoint/2010/main" val="221215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MyCDX Page</a:t>
            </a:r>
            <a:endParaRPr lang="en-US" sz="3000"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716727" y="1263650"/>
            <a:ext cx="5715308" cy="4889500"/>
          </a:xfrm>
          <a:prstGeom prst="rect">
            <a:avLst/>
          </a:prstGeo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2</a:t>
            </a:fld>
            <a:endParaRPr lang="en-US" altLang="en-US" dirty="0"/>
          </a:p>
        </p:txBody>
      </p:sp>
      <p:sp>
        <p:nvSpPr>
          <p:cNvPr id="4" name="Rectangle 3"/>
          <p:cNvSpPr/>
          <p:nvPr/>
        </p:nvSpPr>
        <p:spPr bwMode="gray">
          <a:xfrm>
            <a:off x="3662071" y="2910305"/>
            <a:ext cx="1041400" cy="228600"/>
          </a:xfrm>
          <a:prstGeom prst="rect">
            <a:avLst/>
          </a:prstGeom>
          <a:noFill/>
          <a:ln w="28575" algn="ctr">
            <a:solidFill>
              <a:schemeClr val="accent1"/>
            </a:solid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extLst>
      <p:ext uri="{BB962C8B-B14F-4D97-AF65-F5344CB8AC3E}">
        <p14:creationId xmlns:p14="http://schemas.microsoft.com/office/powerpoint/2010/main" val="365894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Manager </a:t>
            </a:r>
            <a:r>
              <a:rPr lang="en-US" dirty="0" smtClean="0"/>
              <a:t>Guide</a:t>
            </a:r>
            <a:endParaRPr lang="en-US" dirty="0"/>
          </a:p>
        </p:txBody>
      </p:sp>
      <p:sp>
        <p:nvSpPr>
          <p:cNvPr id="2" name="Slide Number Placeholder 1"/>
          <p:cNvSpPr>
            <a:spLocks noGrp="1"/>
          </p:cNvSpPr>
          <p:nvPr>
            <p:ph type="sldNum" sz="quarter" idx="12"/>
          </p:nvPr>
        </p:nvSpPr>
        <p:spPr/>
        <p:txBody>
          <a:bodyPr/>
          <a:lstStyle/>
          <a:p>
            <a:fld id="{525A3C56-E491-49B2-93F3-63532DF516BC}"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995" y="930550"/>
            <a:ext cx="6646483" cy="5512388"/>
          </a:xfrm>
          <a:prstGeom prst="rect">
            <a:avLst/>
          </a:prstGeom>
        </p:spPr>
      </p:pic>
    </p:spTree>
    <p:extLst>
      <p:ext uri="{BB962C8B-B14F-4D97-AF65-F5344CB8AC3E}">
        <p14:creationId xmlns:p14="http://schemas.microsoft.com/office/powerpoint/2010/main" val="673241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Manager Guide</a:t>
            </a:r>
          </a:p>
        </p:txBody>
      </p:sp>
      <p:sp>
        <p:nvSpPr>
          <p:cNvPr id="2" name="Slide Number Placeholder 1"/>
          <p:cNvSpPr>
            <a:spLocks noGrp="1"/>
          </p:cNvSpPr>
          <p:nvPr>
            <p:ph type="sldNum" sz="quarter" idx="12"/>
          </p:nvPr>
        </p:nvSpPr>
        <p:spPr/>
        <p:txBody>
          <a:bodyPr/>
          <a:lstStyle/>
          <a:p>
            <a:fld id="{525A3C56-E491-49B2-93F3-63532DF516BC}" type="slidenum">
              <a:rPr lang="en-US" smtClean="0"/>
              <a:pPr/>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619" y="993503"/>
            <a:ext cx="6631235" cy="5522587"/>
          </a:xfrm>
          <a:prstGeom prst="rect">
            <a:avLst/>
          </a:prstGeom>
        </p:spPr>
      </p:pic>
    </p:spTree>
    <p:extLst>
      <p:ext uri="{BB962C8B-B14F-4D97-AF65-F5344CB8AC3E}">
        <p14:creationId xmlns:p14="http://schemas.microsoft.com/office/powerpoint/2010/main" val="4137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Manager Guide</a:t>
            </a:r>
          </a:p>
        </p:txBody>
      </p:sp>
      <p:sp>
        <p:nvSpPr>
          <p:cNvPr id="2" name="Slide Number Placeholder 1"/>
          <p:cNvSpPr>
            <a:spLocks noGrp="1"/>
          </p:cNvSpPr>
          <p:nvPr>
            <p:ph type="sldNum" sz="quarter" idx="12"/>
          </p:nvPr>
        </p:nvSpPr>
        <p:spPr/>
        <p:txBody>
          <a:bodyPr/>
          <a:lstStyle/>
          <a:p>
            <a:fld id="{525A3C56-E491-49B2-93F3-63532DF516BC}" type="slidenum">
              <a:rPr lang="en-US" smtClean="0"/>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07" y="929905"/>
            <a:ext cx="7338060" cy="5486400"/>
          </a:xfrm>
          <a:prstGeom prst="rect">
            <a:avLst/>
          </a:prstGeom>
        </p:spPr>
      </p:pic>
    </p:spTree>
    <p:extLst>
      <p:ext uri="{BB962C8B-B14F-4D97-AF65-F5344CB8AC3E}">
        <p14:creationId xmlns:p14="http://schemas.microsoft.com/office/powerpoint/2010/main" val="178615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Manager Guide</a:t>
            </a:r>
          </a:p>
        </p:txBody>
      </p:sp>
      <p:sp>
        <p:nvSpPr>
          <p:cNvPr id="2" name="Slide Number Placeholder 1"/>
          <p:cNvSpPr>
            <a:spLocks noGrp="1"/>
          </p:cNvSpPr>
          <p:nvPr>
            <p:ph type="sldNum" sz="quarter" idx="12"/>
          </p:nvPr>
        </p:nvSpPr>
        <p:spPr/>
        <p:txBody>
          <a:bodyPr/>
          <a:lstStyle/>
          <a:p>
            <a:fld id="{525A3C56-E491-49B2-93F3-63532DF516BC}" type="slidenum">
              <a:rPr lang="en-US" smtClean="0"/>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465" y="1023656"/>
            <a:ext cx="5331544" cy="5492434"/>
          </a:xfrm>
          <a:prstGeom prst="rect">
            <a:avLst/>
          </a:prstGeom>
        </p:spPr>
      </p:pic>
    </p:spTree>
    <p:extLst>
      <p:ext uri="{BB962C8B-B14F-4D97-AF65-F5344CB8AC3E}">
        <p14:creationId xmlns:p14="http://schemas.microsoft.com/office/powerpoint/2010/main" val="425941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Manager Guide</a:t>
            </a:r>
          </a:p>
        </p:txBody>
      </p:sp>
      <p:sp>
        <p:nvSpPr>
          <p:cNvPr id="2" name="Slide Number Placeholder 1"/>
          <p:cNvSpPr>
            <a:spLocks noGrp="1"/>
          </p:cNvSpPr>
          <p:nvPr>
            <p:ph type="sldNum" sz="quarter" idx="12"/>
          </p:nvPr>
        </p:nvSpPr>
        <p:spPr/>
        <p:txBody>
          <a:bodyPr/>
          <a:lstStyle/>
          <a:p>
            <a:fld id="{525A3C56-E491-49B2-93F3-63532DF516BC}" type="slidenum">
              <a:rPr lang="en-US" smtClean="0"/>
              <a:pPr/>
              <a:t>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533" y="973522"/>
            <a:ext cx="5347407" cy="5542568"/>
          </a:xfrm>
          <a:prstGeom prst="rect">
            <a:avLst/>
          </a:prstGeom>
        </p:spPr>
      </p:pic>
    </p:spTree>
    <p:extLst>
      <p:ext uri="{BB962C8B-B14F-4D97-AF65-F5344CB8AC3E}">
        <p14:creationId xmlns:p14="http://schemas.microsoft.com/office/powerpoint/2010/main" val="21386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Manager Guide</a:t>
            </a:r>
          </a:p>
        </p:txBody>
      </p:sp>
      <p:sp>
        <p:nvSpPr>
          <p:cNvPr id="2" name="Slide Number Placeholder 1"/>
          <p:cNvSpPr>
            <a:spLocks noGrp="1"/>
          </p:cNvSpPr>
          <p:nvPr>
            <p:ph type="sldNum" sz="quarter" idx="12"/>
          </p:nvPr>
        </p:nvSpPr>
        <p:spPr/>
        <p:txBody>
          <a:bodyPr/>
          <a:lstStyle/>
          <a:p>
            <a:fld id="{525A3C56-E491-49B2-93F3-63532DF516BC}" type="slidenum">
              <a:rPr lang="en-US" smtClean="0"/>
              <a:pP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099" y="887279"/>
            <a:ext cx="5580275" cy="5643884"/>
          </a:xfrm>
          <a:prstGeom prst="rect">
            <a:avLst/>
          </a:prstGeom>
        </p:spPr>
      </p:pic>
    </p:spTree>
    <p:extLst>
      <p:ext uri="{BB962C8B-B14F-4D97-AF65-F5344CB8AC3E}">
        <p14:creationId xmlns:p14="http://schemas.microsoft.com/office/powerpoint/2010/main" val="206072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Individual Certification Search</a:t>
            </a:r>
            <a:endParaRPr lang="en-US" dirty="0"/>
          </a:p>
        </p:txBody>
      </p:sp>
      <p:sp>
        <p:nvSpPr>
          <p:cNvPr id="2" name="Slide Number Placeholder 1"/>
          <p:cNvSpPr>
            <a:spLocks noGrp="1"/>
          </p:cNvSpPr>
          <p:nvPr>
            <p:ph type="sldNum" sz="quarter" idx="12"/>
          </p:nvPr>
        </p:nvSpPr>
        <p:spPr/>
        <p:txBody>
          <a:bodyPr/>
          <a:lstStyle/>
          <a:p>
            <a:fld id="{525A3C56-E491-49B2-93F3-63532DF516BC}" type="slidenum">
              <a:rPr lang="en-US" smtClean="0"/>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77" y="1009650"/>
            <a:ext cx="7589520" cy="4351020"/>
          </a:xfrm>
          <a:prstGeom prst="rect">
            <a:avLst/>
          </a:prstGeom>
        </p:spPr>
      </p:pic>
    </p:spTree>
    <p:extLst>
      <p:ext uri="{BB962C8B-B14F-4D97-AF65-F5344CB8AC3E}">
        <p14:creationId xmlns:p14="http://schemas.microsoft.com/office/powerpoint/2010/main" val="3096063944"/>
      </p:ext>
    </p:extLst>
  </p:cSld>
  <p:clrMapOvr>
    <a:masterClrMapping/>
  </p:clrMapOvr>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1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SMeta2010Field xmlns="http://schemas.microsoft.com/sharepoint/v3">8158704b-d881-4b4d-8e13-9fe3bc9c5a2d;2016-10-05 11:00:30;AUTOCLASSIFIED;Business theme:2016-10-05 11:00:30|False||AUTOCLASSIFIED|2016-10-05 11:00:30|UNDEFINED|943f7bb2-08e4-43c9-b50e-b304fe6606a3;Organization:2016-10-05 11:00:30|False||AUTOCLASSIFIED|2016-10-05 11:00:30|UNDEFINED|c79d1264-3ffc-4d60-ab65-7aaa1718cc32;Sector:2016-10-05 11:00:30|False||AUTOCLASSIFIED|2016-10-05 11:00:30|UNDEFINED|c5aebc35-b3e8-40e5-912c-276ffe755dcf;Proposition:2016-10-05 11:00:30|False||AUTOCLASSIFIED|2016-10-05 11:00:30|UNDEFINED|14c66fbf-292e-4125-b0e3-90af25f11c04;Service line:2016-10-05 11:00:30|False||AUTOCLASSIFIED|2016-10-05 11:00:30|UNDEFINED|eafb632c-3f5c-40ba-9824-2be6bbd6bb17;True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Creator xmlns="d95a5b16-1b8d-4c7c-9ebf-89c0983b6970" xsi:nil="true"/>
    <Language xmlns="http://schemas.microsoft.com/sharepoint/v3">EN</Language>
    <Abstract xmlns="d95a5b16-1b8d-4c7c-9ebf-89c0983b6970">CGI-pumpkin-option_EN</Abstract>
    <External_x0020_Use xmlns="d95a5b16-1b8d-4c7c-9ebf-89c0983b6970">No</External_x0020_Use>
    <Owner_x0020_Organisation xmlns="d95a5b16-1b8d-4c7c-9ebf-89c0983b6970">Group</Owner_x0020_Organisation>
    <BS_x0020_Document_x0020_Sub_x0020_Type xmlns="d95a5b16-1b8d-4c7c-9ebf-89c0983b6970">Pro Forma</BS_x0020_Document_x0020_Sub_x0020_Type>
    <Market xmlns="d95a5b16-1b8d-4c7c-9ebf-89c0983b6970"/>
    <Best_x0020_Before_x0020_Date xmlns="d95a5b16-1b8d-4c7c-9ebf-89c0983b6970">2020-09-28T23:00:00+00:00</Best_x0020_Before_x0020_Date>
    <Published_x0020_By xmlns="d95a5b16-1b8d-4c7c-9ebf-89c0983b6970">
      <UserInfo>
        <DisplayName>Stiller, Regina C</DisplayName>
        <AccountId>55167</AccountId>
        <AccountType/>
      </UserInfo>
    </Published_x0020_By>
    <Publication_x0020_Date xmlns="d95a5b16-1b8d-4c7c-9ebf-89c0983b6970">2015-09-28T23:00:00+00:00</Publication_x0020_Date>
    <Geographic_x0020_Region xmlns="d95a5b16-1b8d-4c7c-9ebf-89c0983b6970"/>
    <TaxKeywordTaxHTField xmlns="d95a5b16-1b8d-4c7c-9ebf-89c0983b6970">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Business Support" ma:contentTypeID="0x010100DCE5D5DBCBA6844C95AAA11EB3A32719002FF8385B8572694FA7ACC1CC37F60277" ma:contentTypeVersion="29" ma:contentTypeDescription="" ma:contentTypeScope="" ma:versionID="9b459b673eddceb88ae2a459a204e08f">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d98f66ce8972a17e7c65ca951594de11" ns1:_="" ns2:_="">
    <xsd:import namespace="http://schemas.microsoft.com/sharepoint/v3"/>
    <xsd:import namespace="d95a5b16-1b8d-4c7c-9ebf-89c0983b6970"/>
    <xsd:element name="properties">
      <xsd:complexType>
        <xsd:sequence>
          <xsd:element name="documentManagement">
            <xsd:complexType>
              <xsd:all>
                <xsd:element ref="ns2:Abstract"/>
                <xsd:element ref="ns2:Published_x0020_By"/>
                <xsd:element ref="ns2:Creator" minOccurs="0"/>
                <xsd:element ref="ns2:Publication_x0020_Date"/>
                <xsd:element ref="ns2:Best_x0020_Before_x0020_Date"/>
                <xsd:element ref="ns2:BS_x0020_Document_x0020_Sub_x0020_Type"/>
                <xsd:element ref="ns1:Language"/>
                <xsd:element ref="ns2:External_x0020_Use"/>
                <xsd:element ref="ns2:Owner_x0020_Organisation"/>
                <xsd:element ref="ns2:Market" minOccurs="0"/>
                <xsd:element ref="ns2:Geographic_x0020_Region" minOccurs="0"/>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2:TaxKeywordTaxHTFiel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7" ma:displayName="Language" ma:default="EN" ma:description="Select the document language: CS - Czech, DA - Danish, DE - German, EN - English, ES - Spanish, ET - Estonian, FI - Finnish, FR - French, NL - Dutch, NO - Norwegian, PL - Polish, PT - Portuguese, SV - Swedish, SK - Slovak" ma:format="Dropdown" ma:internalName="Language">
      <xsd:simpleType>
        <xsd:restriction base="dms:Choice">
          <xsd:enumeration value="CS"/>
          <xsd:enumeration value="DA"/>
          <xsd:enumeration value="DE"/>
          <xsd:enumeration value="EN"/>
          <xsd:enumeration value="ES"/>
          <xsd:enumeration value="ET"/>
          <xsd:enumeration value="FI"/>
          <xsd:enumeration value="FR"/>
          <xsd:enumeration value="NL"/>
          <xsd:enumeration value="NO"/>
          <xsd:enumeration value="PL"/>
          <xsd:enumeration value="PT"/>
          <xsd:enumeration value="SK"/>
          <xsd:enumeration value="SV"/>
        </xsd:restriction>
      </xsd:simpleType>
    </xsd:element>
    <xsd:element name="CSMeta2010Field" ma:index="33" nillable="true" ma:displayName="Classification Dat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Abstract" ma:index="1" ma:displayName="Abstract" ma:description="Enter an abstract of the content the document." ma:internalName="Abstract">
      <xsd:simpleType>
        <xsd:restriction base="dms:Note">
          <xsd:maxLength value="255"/>
        </xsd:restriction>
      </xsd:simpleType>
    </xsd:element>
    <xsd:element name="Published_x0020_By" ma:index="2" ma:displayName="Published By" ma:description="Select the publisher of the document."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or" ma:index="3" nillable="true" ma:displayName="Creator" ma:description="Enter the original creator of the document e.g. employee name / company name if not the publisher (optional)." ma:internalName="Creator">
      <xsd:simpleType>
        <xsd:restriction base="dms:Text">
          <xsd:maxLength value="255"/>
        </xsd:restriction>
      </xsd:simpleType>
    </xsd:element>
    <xsd:element name="Publication_x0020_Date" ma:index="4" ma:displayName="Publication Date" ma:default="[today]" ma:description="Date the document was created  / published in DD/MM/YYYY format. Default = Today" ma:format="DateOnly" ma:internalName="Publication_x0020_Date">
      <xsd:simpleType>
        <xsd:restriction base="dms:DateTime"/>
      </xsd:simpleType>
    </xsd:element>
    <xsd:element name="Best_x0020_Before_x0020_Date" ma:index="5" ma:displayName="Best Before Date" ma:description="Expiry date of the document. Documents will be considered for deletion from CGI Library when they exceed their Best Before Date. Default = 5 years." ma:format="DateOnly" ma:internalName="Best_x0020_Before_x0020_Date">
      <xsd:simpleType>
        <xsd:restriction base="dms:DateTime"/>
      </xsd:simpleType>
    </xsd:element>
    <xsd:element name="BS_x0020_Document_x0020_Sub_x0020_Type" ma:index="6" ma:displayName="BS Document Sub Type" ma:description="Select sub type of the document." ma:format="Dropdown" ma:internalName="BS_x0020_Document_x0020_Sub_x0020_Type" ma:readOnly="false">
      <xsd:simpleType>
        <xsd:restriction base="dms:Choice">
          <xsd:enumeration value="Business Aid"/>
          <xsd:enumeration value="Commercial"/>
          <xsd:enumeration value="Communications"/>
          <xsd:enumeration value="Finance"/>
          <xsd:enumeration value="Guide"/>
          <xsd:enumeration value="Legal"/>
          <xsd:enumeration value="Manual"/>
          <xsd:enumeration value="Paper"/>
          <xsd:enumeration value="Plan"/>
          <xsd:enumeration value="Policy"/>
          <xsd:enumeration value="Press Release"/>
          <xsd:enumeration value="Pro Forma"/>
          <xsd:enumeration value="Procedure"/>
          <xsd:enumeration value="Proposal"/>
          <xsd:enumeration value="Proposition Summary"/>
          <xsd:enumeration value="Report"/>
          <xsd:enumeration value="Specification"/>
        </xsd:restriction>
      </xsd:simpleType>
    </xsd:element>
    <xsd:element name="External_x0020_Use" ma:index="8" ma:displayName="External Use" ma:default="No" ma:description="Select whether the document can be used externally." ma:format="Dropdown" ma:internalName="External_x0020_Use">
      <xsd:simpleType>
        <xsd:restriction base="dms:Choice">
          <xsd:enumeration value="No"/>
          <xsd:enumeration value="Yes"/>
        </xsd:restriction>
      </xsd:simpleType>
    </xsd:element>
    <xsd:element name="Owner_x0020_Organisation" ma:index="9" ma:displayName="Owner Organization" ma:description="Select the owning operation for the project / service." ma:format="Dropdown" ma:internalName="Owner_x0020_Organisation">
      <xsd:simpleType>
        <xsd:restriction base="dms:Choice">
          <xsd:enumeration value="Argentina"/>
          <xsd:enumeration value="Australia"/>
          <xsd:enumeration value="Belgium"/>
          <xsd:enumeration value="Brazil"/>
          <xsd:enumeration value="Canada"/>
          <xsd:enumeration value="Central and Eastern Europe"/>
          <xsd:enumeration value="Chile"/>
          <xsd:enumeration value="China"/>
          <xsd:enumeration value="Colombia"/>
          <xsd:enumeration value="Corporate Services"/>
          <xsd:enumeration value="Czech Republic"/>
          <xsd:enumeration value="Denmark"/>
          <xsd:enumeration value="Estonia"/>
          <xsd:enumeration value="Finland"/>
          <xsd:enumeration value="France"/>
          <xsd:enumeration value="Germany"/>
          <xsd:enumeration value="Group"/>
          <xsd:enumeration value="Iberia"/>
          <xsd:enumeration value="India"/>
          <xsd:enumeration value="Indonesia"/>
          <xsd:enumeration value="Ireland"/>
          <xsd:enumeration value="Luxembourg"/>
          <xsd:enumeration value="Malaysia and Singapore"/>
          <xsd:enumeration value="Middle East and Africa"/>
          <xsd:enumeration value="Morocco"/>
          <xsd:enumeration value="Netherlands"/>
          <xsd:enumeration value="Norway"/>
          <xsd:enumeration value="Outsourcing Services"/>
          <xsd:enumeration value="Peru"/>
          <xsd:enumeration value="Philippines"/>
          <xsd:enumeration value="Poland"/>
          <xsd:enumeration value="Portugal"/>
          <xsd:enumeration value="Russia"/>
          <xsd:enumeration value="Saudi Arabia"/>
          <xsd:enumeration value="Slovakia"/>
          <xsd:enumeration value="Spain"/>
          <xsd:enumeration value="Sweden"/>
          <xsd:enumeration value="Switzerland"/>
          <xsd:enumeration value="United Kingdom"/>
          <xsd:enumeration value="United States"/>
          <xsd:enumeration value="Venezuela"/>
        </xsd:restriction>
      </xsd:simpleType>
    </xsd:element>
    <xsd:element name="Market" ma:index="10" nillable="true" ma:displayName="Market" ma:description="Select the market(s) the document is most relevant to." ma:internalName="Market">
      <xsd:complexType>
        <xsd:complexContent>
          <xsd:extension base="dms:MultiChoice">
            <xsd:sequence>
              <xsd:element name="Value" maxOccurs="unbounded" minOccurs="0" nillable="true">
                <xsd:simpleType>
                  <xsd:restriction base="dms:Choice">
                    <xsd:enumeration value="Energy and Utilities"/>
                    <xsd:enumeration value="Financial Services"/>
                    <xsd:enumeration value="IDT"/>
                    <xsd:enumeration value="Public Sector"/>
                    <xsd:enumeration value="Telecoms and Media"/>
                  </xsd:restriction>
                </xsd:simpleType>
              </xsd:element>
            </xsd:sequence>
          </xsd:extension>
        </xsd:complexContent>
      </xsd:complexType>
    </xsd:element>
    <xsd:element name="Geographic_x0020_Region" ma:index="11" nillable="true" ma:displayName="Geographic Region" ma:description="Select the geographic region(s) relevant to the document." ma:internalName="Geographic_x0020_Region">
      <xsd:complexType>
        <xsd:complexContent>
          <xsd:extension base="dms:MultiChoice">
            <xsd:sequence>
              <xsd:element name="Value" maxOccurs="unbounded" minOccurs="0" nillable="true">
                <xsd:simpleType>
                  <xsd:restriction base="dms:Choice">
                    <xsd:enumeration value="Asia Pacific"/>
                    <xsd:enumeration value="Canada"/>
                    <xsd:enumeration value="Central and Eastern Europe"/>
                    <xsd:enumeration value="Corporate"/>
                    <xsd:enumeration value="France"/>
                    <xsd:enumeration value="Nordic, Southern Europe and America"/>
                    <xsd:enumeration value="United Kingdom"/>
                    <xsd:enumeration value="United States"/>
                  </xsd:restriction>
                </xsd:simpleType>
              </xsd:element>
            </xsd:sequence>
          </xsd:extension>
        </xsd:complexContent>
      </xsd:complexType>
    </xsd:element>
    <xsd:element name="p43f7bb208e443c9b50eb304fe6606a3" ma:index="17" nillable="true" ma:taxonomy="true" ma:internalName="p43f7bb208e443c9b50eb304fe6606a3" ma:taxonomyFieldName="Business_x0020_theme" ma:displayName="Business theme"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21"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23" nillable="true" ma:taxonomy="true" ma:internalName="c5aebc35b3e840e5912c276ffe755dcf" ma:taxonomyFieldName="Sector" ma:displayName="Sector"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26"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28"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element name="TaxKeywordTaxHTField" ma:index="31" nillable="true" ma:taxonomy="true" ma:internalName="TaxKeywordTaxHTField" ma:taxonomyFieldName="TaxKeyword" ma:displayName="Enterprise Keywords" ma:fieldId="{23f27201-bee3-471e-b2e7-b64fd8b7ca38}" ma:taxonomyMulti="true" ma:sspId="c730d5d4-e911-429a-be83-99efcd06639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C4F6A-F6A5-45C8-BAAA-52FB70E387C7}">
  <ds:schemaRef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sharepoint/v3"/>
    <ds:schemaRef ds:uri="http://schemas.microsoft.com/office/2006/metadata/properties"/>
    <ds:schemaRef ds:uri="d95a5b16-1b8d-4c7c-9ebf-89c0983b6970"/>
    <ds:schemaRef ds:uri="http://schemas.microsoft.com/office/infopath/2007/PartnerControls"/>
  </ds:schemaRefs>
</ds:datastoreItem>
</file>

<file path=customXml/itemProps2.xml><?xml version="1.0" encoding="utf-8"?>
<ds:datastoreItem xmlns:ds="http://schemas.openxmlformats.org/officeDocument/2006/customXml" ds:itemID="{A9AB9B70-E519-4058-9BF0-34158DA1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640E4A-FE12-40BA-B599-F019F10BD9A7}">
  <ds:schemaRefs>
    <ds:schemaRef ds:uri="http://schemas.microsoft.com/sharepoint/events"/>
  </ds:schemaRefs>
</ds:datastoreItem>
</file>

<file path=customXml/itemProps4.xml><?xml version="1.0" encoding="utf-8"?>
<ds:datastoreItem xmlns:ds="http://schemas.openxmlformats.org/officeDocument/2006/customXml" ds:itemID="{ADA5D674-9920-4D2F-B065-BC24FD29F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3458</TotalTime>
  <Words>640</Words>
  <Application>Microsoft Office PowerPoint</Application>
  <PresentationFormat>On-screen Show (4:3)</PresentationFormat>
  <Paragraphs>55</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Verdana</vt:lpstr>
      <vt:lpstr>CGI Beet</vt:lpstr>
      <vt:lpstr>1_CGI Beet</vt:lpstr>
      <vt:lpstr>Lead User Guide: Applicant Manager</vt:lpstr>
      <vt:lpstr>MyCDX Page</vt:lpstr>
      <vt:lpstr>Applicant Manager Guide</vt:lpstr>
      <vt:lpstr>Applicant Manager Guide</vt:lpstr>
      <vt:lpstr>Applicant Manager Guide</vt:lpstr>
      <vt:lpstr>Applicant Manager Guide</vt:lpstr>
      <vt:lpstr>Applicant Manager Guide</vt:lpstr>
      <vt:lpstr>Applicant Manager Guide</vt:lpstr>
      <vt:lpstr>Individual Certification Search</vt:lpstr>
      <vt:lpstr>CDX Login Page</vt:lpstr>
      <vt:lpstr>Individual Application Page</vt:lpstr>
      <vt:lpstr>Individual Application Page</vt:lpstr>
      <vt:lpstr>Individual Application Payment</vt:lpstr>
    </vt:vector>
  </TitlesOfParts>
  <Company>CGI Group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Billeaud, Beau B </cp:lastModifiedBy>
  <cp:revision>288</cp:revision>
  <dcterms:created xsi:type="dcterms:W3CDTF">2012-12-22T14:32:35Z</dcterms:created>
  <dcterms:modified xsi:type="dcterms:W3CDTF">2018-05-09T17:19:50Z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0x010100DCE5D5DBCBA6844C95AAA11EB3A32719002FF8385B8572694FA7ACC1CC37F60277</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260;#Group|43ac7042-3752-4f1b-8a93-43b36e65d3e5</vt:lpwstr>
  </property>
  <property fmtid="{D5CDD505-2E9C-101B-9397-08002B2CF9AE}" pid="10" name="Sector">
    <vt:lpwstr/>
  </property>
  <property fmtid="{D5CDD505-2E9C-101B-9397-08002B2CF9AE}" pid="11" name="Business theme">
    <vt:lpwstr/>
  </property>
  <property fmtid="{D5CDD505-2E9C-101B-9397-08002B2CF9AE}" pid="12" name="Order">
    <vt:r8>7000</vt:r8>
  </property>
  <property fmtid="{D5CDD505-2E9C-101B-9397-08002B2CF9AE}" pid="13" name="TaxKeyword">
    <vt:lpwstr/>
  </property>
</Properties>
</file>